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19" r:id="rId2"/>
    <p:sldId id="623" r:id="rId3"/>
    <p:sldId id="2609" r:id="rId4"/>
    <p:sldId id="624" r:id="rId5"/>
  </p:sldIdLst>
  <p:sldSz cx="12192000" cy="6858000"/>
  <p:notesSz cx="6808788" cy="99409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24" y="53"/>
      </p:cViewPr>
      <p:guideLst/>
    </p:cSldViewPr>
  </p:slideViewPr>
  <p:notesTextViewPr>
    <p:cViewPr>
      <p:scale>
        <a:sx n="1" d="1"/>
        <a:sy n="1" d="1"/>
      </p:scale>
      <p:origin x="0" y="-1037"/>
    </p:cViewPr>
  </p:notesTextViewPr>
  <p:sorterViewPr>
    <p:cViewPr varScale="1">
      <p:scale>
        <a:sx n="1" d="1"/>
        <a:sy n="1" d="1"/>
      </p:scale>
      <p:origin x="0" y="-15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07B94E-AD7C-2743-B55E-D0856829A537}" type="doc">
      <dgm:prSet loTypeId="urn:microsoft.com/office/officeart/2005/8/layout/hierarchy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341FA89-2927-C74B-AA4D-1E203A74D48C}">
      <dgm:prSet phldrT="[Text]"/>
      <dgm:spPr/>
      <dgm:t>
        <a:bodyPr/>
        <a:lstStyle/>
        <a:p>
          <a:r>
            <a:rPr lang="pt-PT" sz="1400" dirty="0"/>
            <a:t>Rita Vitória é uma empresária em nome individual, com um atelier de alta costura, situado no Porto. </a:t>
          </a:r>
        </a:p>
        <a:p>
          <a:r>
            <a:rPr lang="pt-PT" sz="1400" dirty="0"/>
            <a:t>Em determinado período do ano realizou um volume de negócios pelo qual liquidou </a:t>
          </a:r>
          <a:r>
            <a:rPr lang="pt-PT" sz="1400" b="1" dirty="0"/>
            <a:t>IVA</a:t>
          </a:r>
          <a:r>
            <a:rPr lang="pt-PT" sz="1400" dirty="0"/>
            <a:t>, nas faturas por si emitidas, no montante de </a:t>
          </a:r>
          <a:r>
            <a:rPr lang="pt-PT" sz="1400" b="1" dirty="0"/>
            <a:t>€ 60 000</a:t>
          </a:r>
          <a:r>
            <a:rPr lang="pt-PT" sz="1400" dirty="0"/>
            <a:t>.</a:t>
          </a:r>
        </a:p>
        <a:p>
          <a:r>
            <a:rPr lang="pt-PT" sz="1400" dirty="0"/>
            <a:t>Nesse mesmo período, fez importações de matérias-primas de países sul-americanos, para a confeção da roupa que confeciona, no valor de </a:t>
          </a:r>
          <a:r>
            <a:rPr lang="pt-PT" sz="1400" b="1" dirty="0"/>
            <a:t>€70 000</a:t>
          </a:r>
          <a:r>
            <a:rPr lang="pt-PT" sz="1400" dirty="0"/>
            <a:t>. Importou também do Nepal peças de vestuário de uso medicinal para revenda, no valor </a:t>
          </a:r>
          <a:r>
            <a:rPr lang="pt-PT" sz="1400" b="1" dirty="0"/>
            <a:t>€30 000</a:t>
          </a:r>
          <a:r>
            <a:rPr lang="pt-PT" sz="1400" dirty="0"/>
            <a:t>. </a:t>
          </a:r>
        </a:p>
        <a:p>
          <a:r>
            <a:rPr lang="pt-PT" sz="1400" dirty="0"/>
            <a:t>No mesmo período pagou de IVA relativamente a obras de reparação do seu atelier </a:t>
          </a:r>
          <a:r>
            <a:rPr lang="pt-PT" sz="1400" b="1" dirty="0"/>
            <a:t>€10 000; </a:t>
          </a:r>
          <a:r>
            <a:rPr lang="pt-PT" sz="1400" b="0" dirty="0"/>
            <a:t>e</a:t>
          </a:r>
          <a:r>
            <a:rPr lang="pt-PT" sz="1400" b="1" dirty="0"/>
            <a:t> </a:t>
          </a:r>
          <a:r>
            <a:rPr lang="pt-PT" sz="1400" dirty="0"/>
            <a:t>relativamente à renovação da sua residência particular </a:t>
          </a:r>
          <a:r>
            <a:rPr lang="pt-PT" sz="1400" b="1" dirty="0"/>
            <a:t>€5 000</a:t>
          </a:r>
          <a:r>
            <a:rPr lang="pt-PT" sz="1400" dirty="0"/>
            <a:t>. Pagou </a:t>
          </a:r>
          <a:r>
            <a:rPr lang="pt-PT" sz="1400" b="1" dirty="0"/>
            <a:t>€20 000 </a:t>
          </a:r>
          <a:r>
            <a:rPr lang="pt-PT" sz="1400" b="0" dirty="0"/>
            <a:t>de</a:t>
          </a:r>
          <a:r>
            <a:rPr lang="pt-PT" sz="1400" b="1" dirty="0"/>
            <a:t> </a:t>
          </a:r>
          <a:r>
            <a:rPr lang="pt-PT" sz="1400" dirty="0"/>
            <a:t>serviços prestados por modelos dinamarqueses e finlandeses, sujeitos passivos de IVA nos respetivos países. Pagou </a:t>
          </a:r>
          <a:r>
            <a:rPr lang="pt-PT" sz="1400" b="1" dirty="0"/>
            <a:t>€6 000 </a:t>
          </a:r>
          <a:r>
            <a:rPr lang="pt-PT" sz="1400" dirty="0"/>
            <a:t>de despesas de alojamento e transportes, diretamente ao organizador de uma feira de moda em que participou na cidade de Vila Nova de Gaia.  </a:t>
          </a:r>
        </a:p>
        <a:p>
          <a:endParaRPr lang="pt-PT" sz="1400" dirty="0"/>
        </a:p>
        <a:p>
          <a:r>
            <a:rPr lang="pt-PT" sz="1400" dirty="0"/>
            <a:t>Tendo em consideração os elementos acima referidos, calcule o IVA dedutível por parte de Rita e proceda ao apuramento do IVA relativo ao mesmo período.</a:t>
          </a:r>
        </a:p>
        <a:p>
          <a:r>
            <a:rPr lang="pt-PT" sz="1400" b="1" dirty="0"/>
            <a:t>Justifique a sua resposta indicando a(s) secções(s) relevante(s) do Código do IVA</a:t>
          </a:r>
          <a:r>
            <a:rPr lang="pt-PT" sz="1400" dirty="0"/>
            <a:t>. Assuma que Rita indicou sempre o seu NIF nas operações em que interveio.</a:t>
          </a:r>
          <a:endParaRPr lang="pt-PT" sz="1400" b="0" dirty="0"/>
        </a:p>
      </dgm:t>
    </dgm:pt>
    <dgm:pt modelId="{7D4EC1DB-9D42-3346-AFB1-696CF40153EF}" type="parTrans" cxnId="{844FB322-8684-8846-8B70-0D03078D1BD0}">
      <dgm:prSet/>
      <dgm:spPr/>
      <dgm:t>
        <a:bodyPr/>
        <a:lstStyle/>
        <a:p>
          <a:endParaRPr lang="pt-PT"/>
        </a:p>
      </dgm:t>
    </dgm:pt>
    <dgm:pt modelId="{8932977B-03CB-FB42-B776-35FF5D52C45C}" type="sibTrans" cxnId="{844FB322-8684-8846-8B70-0D03078D1BD0}">
      <dgm:prSet/>
      <dgm:spPr/>
      <dgm:t>
        <a:bodyPr/>
        <a:lstStyle/>
        <a:p>
          <a:endParaRPr lang="pt-PT"/>
        </a:p>
      </dgm:t>
    </dgm:pt>
    <dgm:pt modelId="{FE2C93C1-0B0A-FF47-8334-9DC3AEDA0E36}" type="pres">
      <dgm:prSet presAssocID="{3207B94E-AD7C-2743-B55E-D0856829A53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06C6B3-938A-DE48-ADE9-3C44DD27792A}" type="pres">
      <dgm:prSet presAssocID="{B341FA89-2927-C74B-AA4D-1E203A74D48C}" presName="root1" presStyleCnt="0"/>
      <dgm:spPr/>
    </dgm:pt>
    <dgm:pt modelId="{35006C5D-4FAA-EA44-843A-47ACEF5EA302}" type="pres">
      <dgm:prSet presAssocID="{B341FA89-2927-C74B-AA4D-1E203A74D48C}" presName="LevelOneTextNode" presStyleLbl="node0" presStyleIdx="0" presStyleCnt="1" custLinFactNeighborX="-258" custLinFactNeighborY="11729">
        <dgm:presLayoutVars>
          <dgm:chPref val="3"/>
        </dgm:presLayoutVars>
      </dgm:prSet>
      <dgm:spPr/>
    </dgm:pt>
    <dgm:pt modelId="{0B5EFF86-1C04-AB4D-A7E2-103FC7D31EAA}" type="pres">
      <dgm:prSet presAssocID="{B341FA89-2927-C74B-AA4D-1E203A74D48C}" presName="level2hierChild" presStyleCnt="0"/>
      <dgm:spPr/>
    </dgm:pt>
  </dgm:ptLst>
  <dgm:cxnLst>
    <dgm:cxn modelId="{844FB322-8684-8846-8B70-0D03078D1BD0}" srcId="{3207B94E-AD7C-2743-B55E-D0856829A537}" destId="{B341FA89-2927-C74B-AA4D-1E203A74D48C}" srcOrd="0" destOrd="0" parTransId="{7D4EC1DB-9D42-3346-AFB1-696CF40153EF}" sibTransId="{8932977B-03CB-FB42-B776-35FF5D52C45C}"/>
    <dgm:cxn modelId="{DDE99D26-164B-C342-BDCC-7384245C5ACD}" type="presOf" srcId="{3207B94E-AD7C-2743-B55E-D0856829A537}" destId="{FE2C93C1-0B0A-FF47-8334-9DC3AEDA0E36}" srcOrd="0" destOrd="0" presId="urn:microsoft.com/office/officeart/2005/8/layout/hierarchy2"/>
    <dgm:cxn modelId="{14607ABB-F88C-7A46-834E-611E84FFD1A7}" type="presOf" srcId="{B341FA89-2927-C74B-AA4D-1E203A74D48C}" destId="{35006C5D-4FAA-EA44-843A-47ACEF5EA302}" srcOrd="0" destOrd="0" presId="urn:microsoft.com/office/officeart/2005/8/layout/hierarchy2"/>
    <dgm:cxn modelId="{0485D740-2BC2-A949-997B-0291EAF0CC06}" type="presParOf" srcId="{FE2C93C1-0B0A-FF47-8334-9DC3AEDA0E36}" destId="{5D06C6B3-938A-DE48-ADE9-3C44DD27792A}" srcOrd="0" destOrd="0" presId="urn:microsoft.com/office/officeart/2005/8/layout/hierarchy2"/>
    <dgm:cxn modelId="{23DD54A8-EF5A-BB4B-9327-C08C78829FDE}" type="presParOf" srcId="{5D06C6B3-938A-DE48-ADE9-3C44DD27792A}" destId="{35006C5D-4FAA-EA44-843A-47ACEF5EA302}" srcOrd="0" destOrd="0" presId="urn:microsoft.com/office/officeart/2005/8/layout/hierarchy2"/>
    <dgm:cxn modelId="{1BCDDFF5-AE4E-4748-85B3-F63A91B9B324}" type="presParOf" srcId="{5D06C6B3-938A-DE48-ADE9-3C44DD27792A}" destId="{0B5EFF86-1C04-AB4D-A7E2-103FC7D31EA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7B94E-AD7C-2743-B55E-D0856829A537}" type="doc">
      <dgm:prSet loTypeId="urn:microsoft.com/office/officeart/2005/8/layout/hierarchy2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341FA89-2927-C74B-AA4D-1E203A74D48C}">
      <dgm:prSet phldrT="[Text]" custT="1"/>
      <dgm:spPr/>
      <dgm:t>
        <a:bodyPr/>
        <a:lstStyle/>
        <a:p>
          <a:r>
            <a:rPr lang="pt-PT" sz="3200" dirty="0"/>
            <a:t>Supondo que Rita Vitória desenvolve, a par das atividades atrás referidas, outras isentas de IVA que não lhe conferem direito a dedução, tendo um pro rata de 85%, refira que impacto poderia ter esse fator no apuramento do IVA, quantificando o mesmo. </a:t>
          </a:r>
        </a:p>
        <a:p>
          <a:r>
            <a:rPr lang="pt-PT" sz="3200" b="1" dirty="0"/>
            <a:t>Justifique a sua resposta indicando a(s) secções(s) relevante(s) do Código do IVA</a:t>
          </a:r>
          <a:r>
            <a:rPr lang="pt-PT" sz="3200" dirty="0"/>
            <a:t>.</a:t>
          </a:r>
          <a:endParaRPr lang="pt-PT" sz="3200" b="0" dirty="0"/>
        </a:p>
      </dgm:t>
    </dgm:pt>
    <dgm:pt modelId="{7D4EC1DB-9D42-3346-AFB1-696CF40153EF}" type="parTrans" cxnId="{844FB322-8684-8846-8B70-0D03078D1BD0}">
      <dgm:prSet/>
      <dgm:spPr/>
      <dgm:t>
        <a:bodyPr/>
        <a:lstStyle/>
        <a:p>
          <a:endParaRPr lang="pt-PT"/>
        </a:p>
      </dgm:t>
    </dgm:pt>
    <dgm:pt modelId="{8932977B-03CB-FB42-B776-35FF5D52C45C}" type="sibTrans" cxnId="{844FB322-8684-8846-8B70-0D03078D1BD0}">
      <dgm:prSet/>
      <dgm:spPr/>
      <dgm:t>
        <a:bodyPr/>
        <a:lstStyle/>
        <a:p>
          <a:endParaRPr lang="pt-PT"/>
        </a:p>
      </dgm:t>
    </dgm:pt>
    <dgm:pt modelId="{FE2C93C1-0B0A-FF47-8334-9DC3AEDA0E36}" type="pres">
      <dgm:prSet presAssocID="{3207B94E-AD7C-2743-B55E-D0856829A53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D06C6B3-938A-DE48-ADE9-3C44DD27792A}" type="pres">
      <dgm:prSet presAssocID="{B341FA89-2927-C74B-AA4D-1E203A74D48C}" presName="root1" presStyleCnt="0"/>
      <dgm:spPr/>
    </dgm:pt>
    <dgm:pt modelId="{35006C5D-4FAA-EA44-843A-47ACEF5EA302}" type="pres">
      <dgm:prSet presAssocID="{B341FA89-2927-C74B-AA4D-1E203A74D48C}" presName="LevelOneTextNode" presStyleLbl="node0" presStyleIdx="0" presStyleCnt="1" custLinFactNeighborX="-258" custLinFactNeighborY="15872">
        <dgm:presLayoutVars>
          <dgm:chPref val="3"/>
        </dgm:presLayoutVars>
      </dgm:prSet>
      <dgm:spPr/>
    </dgm:pt>
    <dgm:pt modelId="{0B5EFF86-1C04-AB4D-A7E2-103FC7D31EAA}" type="pres">
      <dgm:prSet presAssocID="{B341FA89-2927-C74B-AA4D-1E203A74D48C}" presName="level2hierChild" presStyleCnt="0"/>
      <dgm:spPr/>
    </dgm:pt>
  </dgm:ptLst>
  <dgm:cxnLst>
    <dgm:cxn modelId="{844FB322-8684-8846-8B70-0D03078D1BD0}" srcId="{3207B94E-AD7C-2743-B55E-D0856829A537}" destId="{B341FA89-2927-C74B-AA4D-1E203A74D48C}" srcOrd="0" destOrd="0" parTransId="{7D4EC1DB-9D42-3346-AFB1-696CF40153EF}" sibTransId="{8932977B-03CB-FB42-B776-35FF5D52C45C}"/>
    <dgm:cxn modelId="{DDE99D26-164B-C342-BDCC-7384245C5ACD}" type="presOf" srcId="{3207B94E-AD7C-2743-B55E-D0856829A537}" destId="{FE2C93C1-0B0A-FF47-8334-9DC3AEDA0E36}" srcOrd="0" destOrd="0" presId="urn:microsoft.com/office/officeart/2005/8/layout/hierarchy2"/>
    <dgm:cxn modelId="{14607ABB-F88C-7A46-834E-611E84FFD1A7}" type="presOf" srcId="{B341FA89-2927-C74B-AA4D-1E203A74D48C}" destId="{35006C5D-4FAA-EA44-843A-47ACEF5EA302}" srcOrd="0" destOrd="0" presId="urn:microsoft.com/office/officeart/2005/8/layout/hierarchy2"/>
    <dgm:cxn modelId="{0485D740-2BC2-A949-997B-0291EAF0CC06}" type="presParOf" srcId="{FE2C93C1-0B0A-FF47-8334-9DC3AEDA0E36}" destId="{5D06C6B3-938A-DE48-ADE9-3C44DD27792A}" srcOrd="0" destOrd="0" presId="urn:microsoft.com/office/officeart/2005/8/layout/hierarchy2"/>
    <dgm:cxn modelId="{23DD54A8-EF5A-BB4B-9327-C08C78829FDE}" type="presParOf" srcId="{5D06C6B3-938A-DE48-ADE9-3C44DD27792A}" destId="{35006C5D-4FAA-EA44-843A-47ACEF5EA302}" srcOrd="0" destOrd="0" presId="urn:microsoft.com/office/officeart/2005/8/layout/hierarchy2"/>
    <dgm:cxn modelId="{1BCDDFF5-AE4E-4748-85B3-F63A91B9B324}" type="presParOf" srcId="{5D06C6B3-938A-DE48-ADE9-3C44DD27792A}" destId="{0B5EFF86-1C04-AB4D-A7E2-103FC7D31EA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06C5D-4FAA-EA44-843A-47ACEF5EA302}">
      <dsp:nvSpPr>
        <dsp:cNvPr id="0" name=""/>
        <dsp:cNvSpPr/>
      </dsp:nvSpPr>
      <dsp:spPr>
        <a:xfrm>
          <a:off x="0" y="1379461"/>
          <a:ext cx="10460189" cy="52300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Rita Vitória é uma empresária em nome individual, com um atelier de alta costura, situado no Porto.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Em determinado período do ano realizou um volume de negócios pelo qual liquidou </a:t>
          </a:r>
          <a:r>
            <a:rPr lang="pt-PT" sz="1900" b="1" kern="1200" dirty="0"/>
            <a:t>IVA</a:t>
          </a:r>
          <a:r>
            <a:rPr lang="pt-PT" sz="1900" kern="1200" dirty="0"/>
            <a:t>, nas faturas por si emitidas, no montante de </a:t>
          </a:r>
          <a:r>
            <a:rPr lang="pt-PT" sz="1900" b="1" kern="1200" dirty="0"/>
            <a:t>€ 60 000</a:t>
          </a:r>
          <a:r>
            <a:rPr lang="pt-PT" sz="1900" kern="1200" dirty="0"/>
            <a:t>.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Nesse mesmo período, fez importações de matérias-primas de países sul-americanos, para a confeção da roupa que confeciona, no valor de </a:t>
          </a:r>
          <a:r>
            <a:rPr lang="pt-PT" sz="1900" b="1" kern="1200" dirty="0"/>
            <a:t>€70 000</a:t>
          </a:r>
          <a:r>
            <a:rPr lang="pt-PT" sz="1900" kern="1200" dirty="0"/>
            <a:t>. Importou também do Nepal peças de vestuário de uso medicinal para revenda, no valor </a:t>
          </a:r>
          <a:r>
            <a:rPr lang="pt-PT" sz="1900" b="1" kern="1200" dirty="0"/>
            <a:t>€30 000</a:t>
          </a:r>
          <a:r>
            <a:rPr lang="pt-PT" sz="1900" kern="1200" dirty="0"/>
            <a:t>.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No mesmo período pagou de IVA relativamente a obras de reparação do seu atelier </a:t>
          </a:r>
          <a:r>
            <a:rPr lang="pt-PT" sz="1900" b="1" kern="1200" dirty="0"/>
            <a:t>€10 000; </a:t>
          </a:r>
          <a:r>
            <a:rPr lang="pt-PT" sz="1900" b="0" kern="1200" dirty="0"/>
            <a:t>e</a:t>
          </a:r>
          <a:r>
            <a:rPr lang="pt-PT" sz="1900" b="1" kern="1200" dirty="0"/>
            <a:t> </a:t>
          </a:r>
          <a:r>
            <a:rPr lang="pt-PT" sz="1900" kern="1200" dirty="0"/>
            <a:t>relativamente à renovação da sua residência particular </a:t>
          </a:r>
          <a:r>
            <a:rPr lang="pt-PT" sz="1900" b="1" kern="1200" dirty="0"/>
            <a:t>€5 000</a:t>
          </a:r>
          <a:r>
            <a:rPr lang="pt-PT" sz="1900" kern="1200" dirty="0"/>
            <a:t>. Pagou </a:t>
          </a:r>
          <a:r>
            <a:rPr lang="pt-PT" sz="1900" b="1" kern="1200" dirty="0"/>
            <a:t>€20 000 </a:t>
          </a:r>
          <a:r>
            <a:rPr lang="pt-PT" sz="1900" b="0" kern="1200" dirty="0"/>
            <a:t>de</a:t>
          </a:r>
          <a:r>
            <a:rPr lang="pt-PT" sz="1900" b="1" kern="1200" dirty="0"/>
            <a:t> </a:t>
          </a:r>
          <a:r>
            <a:rPr lang="pt-PT" sz="1900" kern="1200" dirty="0"/>
            <a:t>serviços prestados por modelos dinamarqueses e finlandeses, sujeitos passivos de IVA nos respetivos países. Pagou </a:t>
          </a:r>
          <a:r>
            <a:rPr lang="pt-PT" sz="1900" b="1" kern="1200" dirty="0"/>
            <a:t>€6 000 </a:t>
          </a:r>
          <a:r>
            <a:rPr lang="pt-PT" sz="1900" kern="1200" dirty="0"/>
            <a:t>de despesas de alojamento e transportes, diretamente ao organizador de uma feira de moda em que participou na cidade de Vila Nova de Gaia. 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PT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kern="1200" dirty="0"/>
            <a:t>Tendo em consideração os elementos acima referidos, calcule o IVA dedutível por parte de Rita e proceda ao apuramento do IVA relativo ao mesmo período.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900" b="1" kern="1200" dirty="0"/>
            <a:t>Justifique a sua resposta indicando a(s) secções(s) relevante(s) do Código do IVA</a:t>
          </a:r>
          <a:r>
            <a:rPr lang="pt-PT" sz="1900" kern="1200" dirty="0"/>
            <a:t>. Assuma que Rita indicou sempre o seu NIF nas operações em que interveio.</a:t>
          </a:r>
          <a:endParaRPr lang="pt-PT" sz="1900" b="0" kern="1200" dirty="0"/>
        </a:p>
      </dsp:txBody>
      <dsp:txXfrm>
        <a:off x="153184" y="1532645"/>
        <a:ext cx="10153821" cy="4923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06C5D-4FAA-EA44-843A-47ACEF5EA302}">
      <dsp:nvSpPr>
        <dsp:cNvPr id="0" name=""/>
        <dsp:cNvSpPr/>
      </dsp:nvSpPr>
      <dsp:spPr>
        <a:xfrm>
          <a:off x="0" y="1532048"/>
          <a:ext cx="10460189" cy="52300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200" kern="1200" dirty="0"/>
            <a:t>Supondo que Rita Vitória desenvolve, a par das atividades atrás referidas, outras isentas de IVA que não lhe conferem direito a dedução, tendo um pro rata de 85%, refira que impacto poderia ter esse fator no apuramento do IVA, quantificando o mesmo.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3200" b="1" kern="1200" dirty="0"/>
            <a:t>Justifique a sua resposta indicando a(s) secções(s) relevante(s) do Código do IVA</a:t>
          </a:r>
          <a:r>
            <a:rPr lang="pt-PT" sz="3200" kern="1200" dirty="0"/>
            <a:t>.</a:t>
          </a:r>
          <a:endParaRPr lang="pt-PT" sz="3200" b="0" kern="1200" dirty="0"/>
        </a:p>
      </dsp:txBody>
      <dsp:txXfrm>
        <a:off x="153184" y="1685232"/>
        <a:ext cx="10153821" cy="49237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6738" y="0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r">
              <a:defRPr sz="1200"/>
            </a:lvl1pPr>
          </a:lstStyle>
          <a:p>
            <a:fld id="{09F8ECC4-C040-4CE7-B192-26361499495A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43322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6738" y="9443322"/>
            <a:ext cx="2950475" cy="497603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r">
              <a:defRPr sz="1200"/>
            </a:lvl1pPr>
          </a:lstStyle>
          <a:p>
            <a:fld id="{B41E7831-FA2B-4F55-B76E-E5ECE7FAEB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4046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8773"/>
          </a:xfrm>
          <a:prstGeom prst="rect">
            <a:avLst/>
          </a:prstGeom>
        </p:spPr>
        <p:txBody>
          <a:bodyPr vert="horz" lIns="91246" tIns="45623" rIns="91246" bIns="45623" rtlCol="0"/>
          <a:lstStyle>
            <a:lvl1pPr algn="r">
              <a:defRPr sz="1200"/>
            </a:lvl1pPr>
          </a:lstStyle>
          <a:p>
            <a:fld id="{B19CF36A-1CCE-408A-84E6-4207504D7270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46" tIns="45623" rIns="91246" bIns="45623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246" tIns="45623" rIns="91246" bIns="45623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8772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6738" y="9442155"/>
            <a:ext cx="2950475" cy="498772"/>
          </a:xfrm>
          <a:prstGeom prst="rect">
            <a:avLst/>
          </a:prstGeom>
        </p:spPr>
        <p:txBody>
          <a:bodyPr vert="horz" lIns="91246" tIns="45623" rIns="91246" bIns="45623" rtlCol="0" anchor="b"/>
          <a:lstStyle>
            <a:lvl1pPr algn="r">
              <a:defRPr sz="1200"/>
            </a:lvl1pPr>
          </a:lstStyle>
          <a:p>
            <a:fld id="{C56FA8B5-23B8-413C-8870-354B748CB81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004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/>
          <p:cNvSpPr txBox="1">
            <a:spLocks noGrp="1" noChangeArrowheads="1"/>
          </p:cNvSpPr>
          <p:nvPr/>
        </p:nvSpPr>
        <p:spPr bwMode="auto">
          <a:xfrm>
            <a:off x="4137960" y="11827483"/>
            <a:ext cx="3163187" cy="6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007" tIns="51008" rIns="102007" bIns="51008" anchor="b"/>
          <a:lstStyle/>
          <a:p>
            <a:pPr algn="r" defTabSz="1019493"/>
            <a:r>
              <a:rPr lang="en-US" sz="1200"/>
              <a:t>‹#›</a:t>
            </a:r>
          </a:p>
        </p:txBody>
      </p:sp>
      <p:sp>
        <p:nvSpPr>
          <p:cNvPr id="147458" name="Text Box 2"/>
          <p:cNvSpPr txBox="1">
            <a:spLocks noGrp="1" noChangeArrowheads="1"/>
          </p:cNvSpPr>
          <p:nvPr/>
        </p:nvSpPr>
        <p:spPr bwMode="auto">
          <a:xfrm>
            <a:off x="4137960" y="11827483"/>
            <a:ext cx="3163187" cy="6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007" tIns="51008" rIns="102007" bIns="51008" anchor="b"/>
          <a:lstStyle/>
          <a:p>
            <a:pPr algn="r" defTabSz="1019493"/>
            <a:r>
              <a:rPr lang="pt-PT" sz="1200"/>
              <a:t>2</a:t>
            </a:r>
          </a:p>
        </p:txBody>
      </p:sp>
      <p:sp>
        <p:nvSpPr>
          <p:cNvPr id="1474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7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err="1"/>
              <a:t>Turma</a:t>
            </a:r>
            <a:r>
              <a:rPr lang="en-US" dirty="0"/>
              <a:t> S03</a:t>
            </a:r>
          </a:p>
        </p:txBody>
      </p:sp>
    </p:spTree>
    <p:extLst>
      <p:ext uri="{BB962C8B-B14F-4D97-AF65-F5344CB8AC3E}">
        <p14:creationId xmlns:p14="http://schemas.microsoft.com/office/powerpoint/2010/main" val="3736981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O apuramento do IVA considera, por um lado o IVA liquidado e, por outro, o IVA dedutível</a:t>
            </a:r>
          </a:p>
          <a:p>
            <a:r>
              <a:rPr lang="pt-PT" dirty="0"/>
              <a:t>Neste caso , o IVA liquidado no período é de </a:t>
            </a:r>
            <a:r>
              <a:rPr lang="pt-PT" b="1" dirty="0"/>
              <a:t>€ 60 000 +</a:t>
            </a:r>
            <a:r>
              <a:rPr lang="pt-PT" dirty="0"/>
              <a:t> </a:t>
            </a:r>
            <a:r>
              <a:rPr lang="pt-PT" b="1" dirty="0"/>
              <a:t>4 600 </a:t>
            </a:r>
            <a:r>
              <a:rPr lang="pt-PT" dirty="0"/>
              <a:t>(20 000 x 23% - uma vez que os serviços são prestados por sujeitos passivos de IVA à empresária, esta deve </a:t>
            </a:r>
            <a:r>
              <a:rPr lang="pt-PT" dirty="0" err="1"/>
              <a:t>auto-liquidar</a:t>
            </a:r>
            <a:r>
              <a:rPr lang="pt-PT" dirty="0"/>
              <a:t> o IVA, que também pode deduzir, artigos 2º, nº 1, e), 6º, nº 6, a), 19º, nº 1 c) | </a:t>
            </a:r>
            <a:r>
              <a:rPr lang="pt-PT" b="1" dirty="0"/>
              <a:t>64 600</a:t>
            </a:r>
          </a:p>
          <a:p>
            <a:endParaRPr lang="pt-PT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Quanto ao </a:t>
            </a:r>
            <a:r>
              <a:rPr lang="pt-PT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IVA dedutível</a:t>
            </a:r>
            <a:r>
              <a:rPr lang="pt-PT" dirty="0"/>
              <a:t>, temos: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- 16 100 (70 000 x 23% - importação de matérias-primas, a taxa é a normal)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-  1 800 (30 000 x 6% - verba 2.8 da lista I anexa ao CIVA)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/>
              <a:t>- 10 000. O IVA devido pela reparação na sua habitação residencial não é dedutível, dado não ter relação com a atividade tributada (artigo 20º, nº 1 </a:t>
            </a:r>
            <a:r>
              <a:rPr lang="pt-PT" i="1" dirty="0"/>
              <a:t>a contrario</a:t>
            </a:r>
            <a:r>
              <a:rPr lang="pt-PT" dirty="0"/>
              <a:t>)</a:t>
            </a:r>
          </a:p>
          <a:p>
            <a:r>
              <a:rPr lang="pt-PT" dirty="0"/>
              <a:t>- 4 600 (20 000 x 23% - uma vez que os serviços são prestados por sujeitos passivos de IVA à empresária, esta deve </a:t>
            </a:r>
            <a:r>
              <a:rPr lang="pt-PT" dirty="0" err="1"/>
              <a:t>auto-liquidar</a:t>
            </a:r>
            <a:r>
              <a:rPr lang="pt-PT" dirty="0"/>
              <a:t> o IVA, que também pode deduzir, artigos 2º, nº 1, e), 6º, nº 6, a), 19º, nº 1 c)</a:t>
            </a:r>
          </a:p>
          <a:p>
            <a:r>
              <a:rPr lang="pt-PT" dirty="0"/>
              <a:t>- 90 (6 000 x 6% x 25%) - estas despesas podem ser deduzidas em 25% (artigo 21º, nº 2, e)). A taxa de 6% é aplicável ao transporte (verba 2.14 da lista I anexa ao CIVA) e ao alojamento (verba 2.17 da mesma lista).</a:t>
            </a:r>
          </a:p>
          <a:p>
            <a:r>
              <a:rPr lang="pt-PT" dirty="0"/>
              <a:t>Apuramento:</a:t>
            </a:r>
          </a:p>
          <a:p>
            <a:r>
              <a:rPr lang="pt-PT" dirty="0"/>
              <a:t> </a:t>
            </a:r>
            <a:r>
              <a:rPr lang="pt-PT" b="1" dirty="0"/>
              <a:t>IVA liquidado </a:t>
            </a:r>
            <a:r>
              <a:rPr lang="pt-PT" dirty="0"/>
              <a:t>– 60 000 + 4 600  (</a:t>
            </a:r>
            <a:r>
              <a:rPr lang="pt-PT" dirty="0" err="1"/>
              <a:t>auto-liquidação</a:t>
            </a:r>
            <a:r>
              <a:rPr lang="pt-PT" dirty="0"/>
              <a:t>) = </a:t>
            </a:r>
            <a:r>
              <a:rPr lang="pt-PT" b="1" dirty="0"/>
              <a:t>64 600</a:t>
            </a:r>
          </a:p>
          <a:p>
            <a:r>
              <a:rPr lang="pt-PT" b="1" dirty="0"/>
              <a:t>IVA dedutível: </a:t>
            </a:r>
          </a:p>
          <a:p>
            <a:r>
              <a:rPr lang="pt-PT" b="1" dirty="0"/>
              <a:t>32 590 (16 100 + 1 800 + 10 000 + 4 600 + 90)</a:t>
            </a:r>
          </a:p>
          <a:p>
            <a:r>
              <a:rPr lang="pt-PT" b="1" dirty="0"/>
              <a:t>IVA a entregar ao Estado: 32 010 (64 600 – 32 590)</a:t>
            </a:r>
          </a:p>
          <a:p>
            <a:endParaRPr lang="pt-PT" b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10FC65-E8C1-CE41-AA73-CF2ADF4BD0C0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4425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24AE7-CF0D-B7C4-4ECD-1524EE0F0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7">
            <a:extLst>
              <a:ext uri="{FF2B5EF4-FFF2-40B4-BE49-F238E27FC236}">
                <a16:creationId xmlns:a16="http://schemas.microsoft.com/office/drawing/2014/main" id="{1B09445E-8242-1AE8-A046-1AEB3AB85C0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316445" y="12176905"/>
            <a:ext cx="3299626" cy="64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582" tIns="52795" rIns="105582" bIns="52795" anchor="b"/>
          <a:lstStyle/>
          <a:p>
            <a:pPr algn="r" defTabSz="1057112"/>
            <a:r>
              <a:rPr lang="en-US" sz="1200"/>
              <a:t>‹#›</a:t>
            </a:r>
          </a:p>
        </p:txBody>
      </p:sp>
      <p:sp>
        <p:nvSpPr>
          <p:cNvPr id="204802" name="Text Box 2">
            <a:extLst>
              <a:ext uri="{FF2B5EF4-FFF2-40B4-BE49-F238E27FC236}">
                <a16:creationId xmlns:a16="http://schemas.microsoft.com/office/drawing/2014/main" id="{D5B24214-0C02-FD5F-F472-C3481F13D05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316445" y="12176905"/>
            <a:ext cx="3299626" cy="64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582" tIns="52795" rIns="105582" bIns="52795" anchor="b"/>
          <a:lstStyle/>
          <a:p>
            <a:pPr algn="r" defTabSz="1057112"/>
            <a:r>
              <a:rPr lang="pt-PT" sz="1200"/>
              <a:t>2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57A75717-4519-DFDC-02A8-B92B8876F4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4" name="Rectangle 4">
            <a:extLst>
              <a:ext uri="{FF2B5EF4-FFF2-40B4-BE49-F238E27FC236}">
                <a16:creationId xmlns:a16="http://schemas.microsoft.com/office/drawing/2014/main" id="{C0BDCA6F-5991-2EE9-8A0A-1947E79DBC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3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b="1" dirty="0"/>
              <a:t>Resolução:</a:t>
            </a:r>
          </a:p>
          <a:p>
            <a:r>
              <a:rPr lang="pt-PT" b="1" dirty="0"/>
              <a:t>Tendo sido apurado de IVA dedutível: 32 590, uma vez que não pode deduzir o mesmo a 100% (por exercer uma atividade mista), apenas pode considerar dedutível 27 701 (32 590*0,85)</a:t>
            </a:r>
          </a:p>
          <a:p>
            <a:r>
              <a:rPr lang="pt-PT" b="1" dirty="0"/>
              <a:t>O IVA a entregar ao Estado seria assim, nesta hipótese, de : 36 898 (64 600 – 27 701)</a:t>
            </a:r>
          </a:p>
          <a:p>
            <a:r>
              <a:rPr lang="pt-PT" b="1" dirty="0"/>
              <a:t>Uma vez que antes entregou 32 010, regulariza a favor do Estado a diferença, </a:t>
            </a:r>
            <a:r>
              <a:rPr lang="pt-PT" b="1"/>
              <a:t>ou seja 4 888 (36 898 – 32 010</a:t>
            </a:r>
            <a:endParaRPr lang="pt-PT" b="1" dirty="0"/>
          </a:p>
          <a:p>
            <a:endParaRPr lang="pt-PT" b="1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10FC65-E8C1-CE41-AA73-CF2ADF4BD0C0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502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249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4362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246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785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38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79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517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0608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315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5500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965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9680A-99C2-4BC0-9BA5-205036542FBD}" type="datetimeFigureOut">
              <a:rPr lang="pt-PT" smtClean="0"/>
              <a:t>31/10/2025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DE1FD-3A9D-49D7-BC7B-32A6E0051E4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8751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Text Box 5"/>
          <p:cNvSpPr txBox="1">
            <a:spLocks noChangeArrowheads="1"/>
          </p:cNvSpPr>
          <p:nvPr/>
        </p:nvSpPr>
        <p:spPr bwMode="auto">
          <a:xfrm>
            <a:off x="1982709" y="416460"/>
            <a:ext cx="8460172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CASOS PRÁTICOS</a:t>
            </a:r>
          </a:p>
          <a:p>
            <a:pPr algn="ctr">
              <a:spcBef>
                <a:spcPct val="50000"/>
              </a:spcBef>
            </a:pPr>
            <a:r>
              <a:rPr lang="pt-PT" sz="4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(direito a dedução)</a:t>
            </a:r>
          </a:p>
        </p:txBody>
      </p:sp>
      <p:sp>
        <p:nvSpPr>
          <p:cNvPr id="7" name="Marcador de Posição do Número do Diapositivo 12"/>
          <p:cNvSpPr txBox="1">
            <a:spLocks noGrp="1"/>
          </p:cNvSpPr>
          <p:nvPr/>
        </p:nvSpPr>
        <p:spPr bwMode="auto">
          <a:xfrm>
            <a:off x="11096956" y="6200776"/>
            <a:ext cx="7493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algn="ctr">
              <a:defRPr/>
            </a:pPr>
            <a:fld id="{5980EA4F-6CB3-492F-946C-89773CAE5CF1}" type="slidenum">
              <a:rPr lang="pt-PT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1</a:t>
            </a:fld>
            <a:endParaRPr lang="pt-PT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Régua De Cálculo, Antiguidade, Velho">
            <a:extLst>
              <a:ext uri="{FF2B5EF4-FFF2-40B4-BE49-F238E27FC236}">
                <a16:creationId xmlns:a16="http://schemas.microsoft.com/office/drawing/2014/main" id="{74905ED8-90ED-E99A-14AF-4C45F23FB4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940" y="2359800"/>
            <a:ext cx="3858285" cy="3611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64293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27722430"/>
              </p:ext>
            </p:extLst>
          </p:nvPr>
        </p:nvGraphicFramePr>
        <p:xfrm>
          <a:off x="891251" y="31749"/>
          <a:ext cx="10463513" cy="6762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6966EA52-582F-5064-A02A-8F413F52337E}"/>
              </a:ext>
            </a:extLst>
          </p:cNvPr>
          <p:cNvSpPr txBox="1"/>
          <p:nvPr/>
        </p:nvSpPr>
        <p:spPr>
          <a:xfrm>
            <a:off x="4562573" y="651510"/>
            <a:ext cx="3964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PT" sz="3200" b="1" u="sng" dirty="0"/>
              <a:t>Caso Prático 1</a:t>
            </a:r>
          </a:p>
        </p:txBody>
      </p:sp>
    </p:spTree>
    <p:extLst>
      <p:ext uri="{BB962C8B-B14F-4D97-AF65-F5344CB8AC3E}">
        <p14:creationId xmlns:p14="http://schemas.microsoft.com/office/powerpoint/2010/main" val="182576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27ABDEF-6E26-F767-5C5C-0872A7300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ção do Número do Diapositivo 12">
            <a:extLst>
              <a:ext uri="{FF2B5EF4-FFF2-40B4-BE49-F238E27FC236}">
                <a16:creationId xmlns:a16="http://schemas.microsoft.com/office/drawing/2014/main" id="{E993AF4D-74CF-D79C-FB0A-1361F48E80C8}"/>
              </a:ext>
            </a:extLst>
          </p:cNvPr>
          <p:cNvSpPr txBox="1">
            <a:spLocks noGrp="1"/>
          </p:cNvSpPr>
          <p:nvPr/>
        </p:nvSpPr>
        <p:spPr bwMode="auto">
          <a:xfrm>
            <a:off x="11096956" y="6200776"/>
            <a:ext cx="7493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/>
          <a:lstStyle/>
          <a:p>
            <a:pPr algn="ctr">
              <a:defRPr/>
            </a:pPr>
            <a:fld id="{5980EA4F-6CB3-492F-946C-89773CAE5CF1}" type="slidenum">
              <a:rPr lang="pt-PT"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3</a:t>
            </a:fld>
            <a:endParaRPr lang="pt-PT" sz="12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6">
            <a:extLst>
              <a:ext uri="{FF2B5EF4-FFF2-40B4-BE49-F238E27FC236}">
                <a16:creationId xmlns:a16="http://schemas.microsoft.com/office/drawing/2014/main" id="{CA065E54-6C22-0021-8745-D0C588FCD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552" y="358487"/>
            <a:ext cx="93157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IVA – APURAMENTO DO IMPOSTO</a:t>
            </a:r>
          </a:p>
        </p:txBody>
      </p:sp>
      <p:cxnSp>
        <p:nvCxnSpPr>
          <p:cNvPr id="3" name="Conexão reta 2">
            <a:extLst>
              <a:ext uri="{FF2B5EF4-FFF2-40B4-BE49-F238E27FC236}">
                <a16:creationId xmlns:a16="http://schemas.microsoft.com/office/drawing/2014/main" id="{E6FF6FBE-727E-0CE0-DA46-EAB66E5DB0FB}"/>
              </a:ext>
            </a:extLst>
          </p:cNvPr>
          <p:cNvCxnSpPr>
            <a:cxnSpLocks/>
          </p:cNvCxnSpPr>
          <p:nvPr/>
        </p:nvCxnSpPr>
        <p:spPr>
          <a:xfrm>
            <a:off x="2017336" y="2055043"/>
            <a:ext cx="877635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66A65D7A-3DE5-0606-8E96-A2A6ECDE1985}"/>
              </a:ext>
            </a:extLst>
          </p:cNvPr>
          <p:cNvCxnSpPr>
            <a:cxnSpLocks/>
          </p:cNvCxnSpPr>
          <p:nvPr/>
        </p:nvCxnSpPr>
        <p:spPr>
          <a:xfrm>
            <a:off x="7258639" y="2045616"/>
            <a:ext cx="0" cy="366702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C9C9843-1780-A70B-37E1-FC1D381B163A}"/>
              </a:ext>
            </a:extLst>
          </p:cNvPr>
          <p:cNvSpPr txBox="1"/>
          <p:nvPr/>
        </p:nvSpPr>
        <p:spPr>
          <a:xfrm>
            <a:off x="3346515" y="1582341"/>
            <a:ext cx="2818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IVA Outputs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D68D595-F1F1-7ECC-CD3D-65C5450EEADF}"/>
              </a:ext>
            </a:extLst>
          </p:cNvPr>
          <p:cNvSpPr txBox="1"/>
          <p:nvPr/>
        </p:nvSpPr>
        <p:spPr>
          <a:xfrm>
            <a:off x="8408709" y="1582340"/>
            <a:ext cx="2384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IVA Inputs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7EF2F63F-27C7-33BB-D00C-E26CF1E78470}"/>
              </a:ext>
            </a:extLst>
          </p:cNvPr>
          <p:cNvSpPr txBox="1"/>
          <p:nvPr/>
        </p:nvSpPr>
        <p:spPr>
          <a:xfrm>
            <a:off x="3346515" y="2828041"/>
            <a:ext cx="3383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60 000</a:t>
            </a:r>
          </a:p>
          <a:p>
            <a:r>
              <a:rPr lang="pt-PT" sz="2800" b="1" dirty="0"/>
              <a:t>+ 4 600 </a:t>
            </a:r>
            <a:r>
              <a:rPr lang="pt-PT" sz="2400" b="1" i="1" dirty="0"/>
              <a:t>(reverse charge)</a:t>
            </a:r>
          </a:p>
          <a:p>
            <a:r>
              <a:rPr lang="pt-PT" sz="2800" b="1" dirty="0"/>
              <a:t>= </a:t>
            </a:r>
            <a:r>
              <a:rPr lang="pt-PT" sz="2800" b="1" u="sng" dirty="0"/>
              <a:t>64 600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57676C89-9F28-CDCA-0506-7F7F292F980E}"/>
              </a:ext>
            </a:extLst>
          </p:cNvPr>
          <p:cNvSpPr txBox="1"/>
          <p:nvPr/>
        </p:nvSpPr>
        <p:spPr>
          <a:xfrm flipH="1">
            <a:off x="8144759" y="2922316"/>
            <a:ext cx="325224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/>
              <a:t>16 100</a:t>
            </a:r>
          </a:p>
          <a:p>
            <a:r>
              <a:rPr lang="pt-PT" sz="2800" b="1" dirty="0"/>
              <a:t>+ 1 800</a:t>
            </a:r>
          </a:p>
          <a:p>
            <a:r>
              <a:rPr lang="pt-PT" sz="2800" b="1" dirty="0"/>
              <a:t>+ 10 000</a:t>
            </a:r>
          </a:p>
          <a:p>
            <a:r>
              <a:rPr lang="pt-PT" sz="2800" b="1" dirty="0"/>
              <a:t>+ 4 600</a:t>
            </a:r>
          </a:p>
          <a:p>
            <a:r>
              <a:rPr lang="pt-PT" sz="2800" b="1" dirty="0"/>
              <a:t>+ 90</a:t>
            </a:r>
          </a:p>
          <a:p>
            <a:r>
              <a:rPr lang="pt-PT" b="1" dirty="0"/>
              <a:t>(5 000 + 270 não dedutível)</a:t>
            </a:r>
          </a:p>
          <a:p>
            <a:r>
              <a:rPr lang="pt-PT" sz="2800" b="1" dirty="0"/>
              <a:t>= </a:t>
            </a:r>
            <a:r>
              <a:rPr lang="pt-PT" sz="2800" b="1" u="sng" dirty="0"/>
              <a:t>32 590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2234D0E-9A59-B924-D6EA-24F88749C6F8}"/>
              </a:ext>
            </a:extLst>
          </p:cNvPr>
          <p:cNvSpPr txBox="1"/>
          <p:nvPr/>
        </p:nvSpPr>
        <p:spPr>
          <a:xfrm>
            <a:off x="3799002" y="5816013"/>
            <a:ext cx="5580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64 600 – 32 590 = </a:t>
            </a:r>
            <a:r>
              <a:rPr lang="pt-PT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32 010 </a:t>
            </a:r>
            <a:r>
              <a:rPr lang="pt-P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pagar ao Estado</a:t>
            </a:r>
          </a:p>
        </p:txBody>
      </p:sp>
    </p:spTree>
    <p:extLst>
      <p:ext uri="{BB962C8B-B14F-4D97-AF65-F5344CB8AC3E}">
        <p14:creationId xmlns:p14="http://schemas.microsoft.com/office/powerpoint/2010/main" val="36707666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38791393"/>
              </p:ext>
            </p:extLst>
          </p:nvPr>
        </p:nvGraphicFramePr>
        <p:xfrm>
          <a:off x="891251" y="31749"/>
          <a:ext cx="10463513" cy="6762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6966EA52-582F-5064-A02A-8F413F52337E}"/>
              </a:ext>
            </a:extLst>
          </p:cNvPr>
          <p:cNvSpPr txBox="1"/>
          <p:nvPr/>
        </p:nvSpPr>
        <p:spPr>
          <a:xfrm>
            <a:off x="4317476" y="651510"/>
            <a:ext cx="4209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PT" sz="3200" b="1" u="sng" dirty="0"/>
              <a:t>Caso Prático 2 </a:t>
            </a:r>
          </a:p>
        </p:txBody>
      </p:sp>
    </p:spTree>
    <p:extLst>
      <p:ext uri="{BB962C8B-B14F-4D97-AF65-F5344CB8AC3E}">
        <p14:creationId xmlns:p14="http://schemas.microsoft.com/office/powerpoint/2010/main" val="21294608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8032</TotalTime>
  <Words>817</Words>
  <Application>Microsoft Office PowerPoint</Application>
  <PresentationFormat>Ecrã Panorâmico</PresentationFormat>
  <Paragraphs>54</Paragraphs>
  <Slides>4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Morais Canedo</dc:creator>
  <cp:lastModifiedBy>Miguel Pinto</cp:lastModifiedBy>
  <cp:revision>594</cp:revision>
  <cp:lastPrinted>2024-10-04T07:55:38Z</cp:lastPrinted>
  <dcterms:created xsi:type="dcterms:W3CDTF">2020-11-08T19:45:23Z</dcterms:created>
  <dcterms:modified xsi:type="dcterms:W3CDTF">2025-10-31T06:26:41Z</dcterms:modified>
</cp:coreProperties>
</file>